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05609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F2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11" Type="http://schemas.openxmlformats.org/officeDocument/2006/relationships/image" Target="../media/image5.png"/><Relationship Id="rId5" Type="http://schemas.openxmlformats.org/officeDocument/2006/relationships/image" Target="../media/image10.png"/><Relationship Id="rId10" Type="http://schemas.openxmlformats.org/officeDocument/2006/relationships/image" Target="../media/image3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5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Relationship Id="rId9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5.png"/><Relationship Id="rId4" Type="http://schemas.openxmlformats.org/officeDocument/2006/relationships/image" Target="../media/image3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386285" y="1757602"/>
            <a:ext cx="7556421" cy="283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05468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Tiranga Aerospace: Pioneering Indigenous Solutions for Defence and Aerospace</a:t>
            </a:r>
            <a:endParaRPr lang="en-US" sz="44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424701" y="4999635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Welcome to Tiranga Aerospace, where innovation meets precision in the heart of India's aerospace and defence ecosystem. We are dedicated to delivering cutting-edge, indigenously developed solutions.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CD3ACFB-4644-0D2E-CA6E-991D8E9DF0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90857" y="7297787"/>
            <a:ext cx="2339543" cy="81541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19" y="107577"/>
            <a:ext cx="1926850" cy="602047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4778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Let’s Connect and Collaborate</a:t>
            </a:r>
            <a:endParaRPr lang="en-US" sz="44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310550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We appreciate your time and attention. Tiranga Aerospace is committed to building reliable, high-performance solutions for the Defence and Aerospace sectors.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1133951" y="4789527"/>
            <a:ext cx="7216259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Precision. Partnership. Performance.</a:t>
            </a:r>
            <a:endParaRPr lang="en-US" sz="35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Shape 3"/>
          <p:cNvSpPr/>
          <p:nvPr/>
        </p:nvSpPr>
        <p:spPr>
          <a:xfrm>
            <a:off x="793790" y="4449366"/>
            <a:ext cx="30480" cy="1814274"/>
          </a:xfrm>
          <a:prstGeom prst="rect">
            <a:avLst/>
          </a:prstGeom>
          <a:solidFill>
            <a:srgbClr val="505468"/>
          </a:solidFill>
          <a:ln/>
        </p:spPr>
      </p:sp>
      <p:sp>
        <p:nvSpPr>
          <p:cNvPr id="7" name="Text 4"/>
          <p:cNvSpPr/>
          <p:nvPr/>
        </p:nvSpPr>
        <p:spPr>
          <a:xfrm>
            <a:off x="793790" y="651879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Thank you for considering Tiranga Aerospace as your trusted partner.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2361" y="860458"/>
            <a:ext cx="10486787" cy="707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05468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Tiranga Aerospace: Company Overview</a:t>
            </a:r>
            <a:endParaRPr lang="en-US" sz="44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2361" y="1783080"/>
            <a:ext cx="13045678" cy="10869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Established in </a:t>
            </a:r>
            <a:r>
              <a:rPr lang="en-US" sz="1750" b="1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2016 in Bengaluru</a:t>
            </a:r>
            <a:r>
              <a:rPr lang="en-US" sz="17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, Tiranga Aerospace has transformed from a defence distribution company into a comprehensive design and development firm. We are a proud supporter of the </a:t>
            </a:r>
            <a:r>
              <a:rPr lang="en-US" sz="1750" b="1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Make in India</a:t>
            </a:r>
            <a:r>
              <a:rPr lang="en-US" sz="17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 initiative, providing end-to-end capabilities across the aerospace and defence sectors.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361" y="3322796"/>
            <a:ext cx="4197668" cy="560189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1628" y="3124676"/>
            <a:ext cx="679133" cy="67913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755344" y="3294459"/>
            <a:ext cx="271582" cy="339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1</a:t>
            </a:r>
            <a:endParaRPr lang="en-US" sz="21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 3"/>
          <p:cNvSpPr/>
          <p:nvPr/>
        </p:nvSpPr>
        <p:spPr>
          <a:xfrm>
            <a:off x="1049179" y="4030147"/>
            <a:ext cx="3225641" cy="353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5B5F71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End-to-End Capabilities</a:t>
            </a: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1049179" y="4519613"/>
            <a:ext cx="3684032" cy="10869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From design to deployment, we cover every stage of product development.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5"/>
          <p:cNvSpPr/>
          <p:nvPr/>
        </p:nvSpPr>
        <p:spPr>
          <a:xfrm>
            <a:off x="1049179" y="5742265"/>
            <a:ext cx="3684032" cy="362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Design, Simulation, Fabrication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 6"/>
          <p:cNvSpPr/>
          <p:nvPr/>
        </p:nvSpPr>
        <p:spPr>
          <a:xfrm>
            <a:off x="1049179" y="6183749"/>
            <a:ext cx="3684032" cy="362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Assembly, Testing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 7"/>
          <p:cNvSpPr/>
          <p:nvPr/>
        </p:nvSpPr>
        <p:spPr>
          <a:xfrm>
            <a:off x="1049179" y="6625233"/>
            <a:ext cx="3684032" cy="724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AMC Services, Turnkey Solutions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2450" y="3322796"/>
            <a:ext cx="4197668" cy="586444"/>
          </a:xfrm>
          <a:prstGeom prst="rect">
            <a:avLst/>
          </a:prstGeom>
        </p:spPr>
      </p:pic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5634" y="3124676"/>
            <a:ext cx="679133" cy="679133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179350" y="3294459"/>
            <a:ext cx="271582" cy="339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2</a:t>
            </a:r>
            <a:endParaRPr lang="en-US" sz="21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 9"/>
          <p:cNvSpPr/>
          <p:nvPr/>
        </p:nvSpPr>
        <p:spPr>
          <a:xfrm>
            <a:off x="5473184" y="4030147"/>
            <a:ext cx="2829997" cy="353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5B5F71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Technical Expertise</a:t>
            </a: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 10"/>
          <p:cNvSpPr/>
          <p:nvPr/>
        </p:nvSpPr>
        <p:spPr>
          <a:xfrm>
            <a:off x="5473184" y="4519613"/>
            <a:ext cx="3684032" cy="724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Specialized in critical defence-grade solutions.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 11"/>
          <p:cNvSpPr/>
          <p:nvPr/>
        </p:nvSpPr>
        <p:spPr>
          <a:xfrm>
            <a:off x="5473184" y="5379958"/>
            <a:ext cx="3684032" cy="724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RF Systems &amp; Embedded Solutions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 12"/>
          <p:cNvSpPr/>
          <p:nvPr/>
        </p:nvSpPr>
        <p:spPr>
          <a:xfrm>
            <a:off x="5473184" y="6183749"/>
            <a:ext cx="3684032" cy="362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Wiring Harnesses &amp; Test Jigs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 13"/>
          <p:cNvSpPr/>
          <p:nvPr/>
        </p:nvSpPr>
        <p:spPr>
          <a:xfrm>
            <a:off x="5473184" y="6625233"/>
            <a:ext cx="3684032" cy="724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Mechanical Design &amp; GUI Software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" name="Image 4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32539" y="3311336"/>
            <a:ext cx="4197668" cy="586443"/>
          </a:xfrm>
          <a:prstGeom prst="rect">
            <a:avLst/>
          </a:prstGeom>
        </p:spPr>
      </p:pic>
      <p:pic>
        <p:nvPicPr>
          <p:cNvPr id="21" name="Image 5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99639" y="3124676"/>
            <a:ext cx="679133" cy="679133"/>
          </a:xfrm>
          <a:prstGeom prst="rect">
            <a:avLst/>
          </a:prstGeom>
        </p:spPr>
      </p:pic>
      <p:sp>
        <p:nvSpPr>
          <p:cNvPr id="22" name="Text 14"/>
          <p:cNvSpPr/>
          <p:nvPr/>
        </p:nvSpPr>
        <p:spPr>
          <a:xfrm>
            <a:off x="11603355" y="3294459"/>
            <a:ext cx="271582" cy="339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3</a:t>
            </a:r>
            <a:endParaRPr lang="en-US" sz="21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Text 15"/>
          <p:cNvSpPr/>
          <p:nvPr/>
        </p:nvSpPr>
        <p:spPr>
          <a:xfrm>
            <a:off x="9897189" y="4030147"/>
            <a:ext cx="2944654" cy="3537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5B5F71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Modern Infrastructure</a:t>
            </a: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Text 16"/>
          <p:cNvSpPr/>
          <p:nvPr/>
        </p:nvSpPr>
        <p:spPr>
          <a:xfrm>
            <a:off x="9897189" y="4519613"/>
            <a:ext cx="3684032" cy="724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Equipped to manage the entire product lifecycle in-house.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Text 17"/>
          <p:cNvSpPr/>
          <p:nvPr/>
        </p:nvSpPr>
        <p:spPr>
          <a:xfrm>
            <a:off x="9897189" y="5379958"/>
            <a:ext cx="3684032" cy="724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Advanced tools and infrastructure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Text 18"/>
          <p:cNvSpPr/>
          <p:nvPr/>
        </p:nvSpPr>
        <p:spPr>
          <a:xfrm>
            <a:off x="9897189" y="6183749"/>
            <a:ext cx="3684032" cy="362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Highly skilled engineering team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Text 19"/>
          <p:cNvSpPr/>
          <p:nvPr/>
        </p:nvSpPr>
        <p:spPr>
          <a:xfrm>
            <a:off x="9897189" y="6625233"/>
            <a:ext cx="3684032" cy="724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Reliable delivery of custom solutions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B74A57E8-4270-5E99-F054-C5A0F6C892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90857" y="7316393"/>
            <a:ext cx="2339543" cy="815411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E4175565-F69B-4603-9FBE-A92D2811675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19" y="107577"/>
            <a:ext cx="1926850" cy="60204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20184" y="796979"/>
            <a:ext cx="6742271" cy="464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50"/>
              </a:lnSpc>
              <a:buNone/>
            </a:pPr>
            <a:r>
              <a:rPr lang="en-US" sz="2900" dirty="0">
                <a:solidFill>
                  <a:srgbClr val="505468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Key Milestones: Our Journey of Growth</a:t>
            </a:r>
            <a:endParaRPr lang="en-US" sz="2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520184" y="1227666"/>
            <a:ext cx="13590032" cy="237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0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Since our inception, Tiranga Aerospace has achieved significant milestones, reflecting our commitment to growth and excellence in the aerospace and defence sectors.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184" y="1577221"/>
            <a:ext cx="743069" cy="891659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411843" y="1725811"/>
            <a:ext cx="3242667" cy="2321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b="1" dirty="0">
                <a:solidFill>
                  <a:srgbClr val="5B5F71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2016-2017: Founding &amp; Specialization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1411843" y="2047042"/>
            <a:ext cx="12698373" cy="237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0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Tiranga Aerospace established in Bengaluru, specializing in Aerospace, Defence, and SATCOM distribution.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184" y="2468880"/>
            <a:ext cx="743069" cy="891659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411843" y="2617470"/>
            <a:ext cx="3526036" cy="2321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b="1" dirty="0">
                <a:solidFill>
                  <a:srgbClr val="5B5F71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2017-2018: Certifications &amp; Registrations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5"/>
          <p:cNvSpPr/>
          <p:nvPr/>
        </p:nvSpPr>
        <p:spPr>
          <a:xfrm>
            <a:off x="1411843" y="2938701"/>
            <a:ext cx="12698373" cy="237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0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Achieved ISO 9001:2015, MSME, and Labour Establishment compliance, and registered with major DRDO laboratories.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0184" y="3360539"/>
            <a:ext cx="743069" cy="891659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411843" y="3509129"/>
            <a:ext cx="3152061" cy="2321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b="1" dirty="0">
                <a:solidFill>
                  <a:srgbClr val="5B5F71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2018-2019: First Million-Dollar Order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 7"/>
          <p:cNvSpPr/>
          <p:nvPr/>
        </p:nvSpPr>
        <p:spPr>
          <a:xfrm>
            <a:off x="1411843" y="3830360"/>
            <a:ext cx="12698373" cy="237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0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Secured a significant order from a prestigious Navaratna public sector customer.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0184" y="4252198"/>
            <a:ext cx="743069" cy="891659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411843" y="4400788"/>
            <a:ext cx="2761774" cy="2321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b="1" dirty="0">
                <a:solidFill>
                  <a:srgbClr val="5B5F71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2019-2020: Quality Recognition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 9"/>
          <p:cNvSpPr/>
          <p:nvPr/>
        </p:nvSpPr>
        <p:spPr>
          <a:xfrm>
            <a:off x="1411843" y="4722019"/>
            <a:ext cx="12698373" cy="237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0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Received a formal Appreciation Order for exceptional quality and timely delivery from our key client.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0184" y="5143857"/>
            <a:ext cx="743069" cy="891659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1411843" y="5292447"/>
            <a:ext cx="2892504" cy="2321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b="1" dirty="0">
                <a:solidFill>
                  <a:srgbClr val="5B5F71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2021-2022: Make in India Success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 11"/>
          <p:cNvSpPr/>
          <p:nvPr/>
        </p:nvSpPr>
        <p:spPr>
          <a:xfrm>
            <a:off x="1411843" y="5613678"/>
            <a:ext cx="12698373" cy="237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0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Successfully delivered indigenous Tiranga-built products under the 'Make in India' initiative.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9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0184" y="6035516"/>
            <a:ext cx="743069" cy="891659"/>
          </a:xfrm>
          <a:prstGeom prst="rect">
            <a:avLst/>
          </a:prstGeom>
        </p:spPr>
      </p:pic>
      <p:sp>
        <p:nvSpPr>
          <p:cNvPr id="20" name="Text 12"/>
          <p:cNvSpPr/>
          <p:nvPr/>
        </p:nvSpPr>
        <p:spPr>
          <a:xfrm>
            <a:off x="1411843" y="6184106"/>
            <a:ext cx="3404830" cy="2321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b="1" dirty="0">
                <a:solidFill>
                  <a:srgbClr val="5B5F71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2024: Custom RF Test Jig Development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ext 13"/>
          <p:cNvSpPr/>
          <p:nvPr/>
        </p:nvSpPr>
        <p:spPr>
          <a:xfrm>
            <a:off x="1411843" y="6505337"/>
            <a:ext cx="12698373" cy="237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0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Designed and developed a custom RF test jig for Bharat Electronics Limited (BEL) &amp; PLCC - Navy.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2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0184" y="6927175"/>
            <a:ext cx="743069" cy="891659"/>
          </a:xfrm>
          <a:prstGeom prst="rect">
            <a:avLst/>
          </a:prstGeom>
        </p:spPr>
      </p:pic>
      <p:sp>
        <p:nvSpPr>
          <p:cNvPr id="23" name="Text 14"/>
          <p:cNvSpPr/>
          <p:nvPr/>
        </p:nvSpPr>
        <p:spPr>
          <a:xfrm>
            <a:off x="1411843" y="7075765"/>
            <a:ext cx="2409111" cy="2321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b="1" dirty="0">
                <a:solidFill>
                  <a:srgbClr val="5B5F71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2025: Workforce Expansion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Text 15"/>
          <p:cNvSpPr/>
          <p:nvPr/>
        </p:nvSpPr>
        <p:spPr>
          <a:xfrm>
            <a:off x="1411843" y="7396996"/>
            <a:ext cx="12698373" cy="237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0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Achieved a workforce strength of 30+ engineers across design, quality, and manufacturing domains.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041FB3CC-E995-5CDE-BF76-DC98AB8D3F4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2211691" y="7414189"/>
            <a:ext cx="2339543" cy="815411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CF1D3B8B-FDCB-4A61-9BFD-569CACF2D4C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19" y="107577"/>
            <a:ext cx="1926850" cy="60204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5678" y="717470"/>
            <a:ext cx="9553099" cy="5943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00" dirty="0">
                <a:solidFill>
                  <a:srgbClr val="505468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Our Departments: Driving Core Operations</a:t>
            </a:r>
            <a:endParaRPr lang="en-US" sz="37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665678" y="1611392"/>
            <a:ext cx="2742247" cy="2971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505468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Inside Sales Department</a:t>
            </a:r>
            <a:endParaRPr lang="en-US" sz="185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665678" y="2098715"/>
            <a:ext cx="6417469" cy="6086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60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The Inside Sales team provides critical backend support, ensuring seamless business operations and project acquisition.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665678" y="2878455"/>
            <a:ext cx="6417469" cy="304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60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Manages tender participation, bidding, and proposal submissions.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665678" y="3249335"/>
            <a:ext cx="6417469" cy="6086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60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Engages with OEMs and vendors for technical and commercial quotations.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665678" y="3924538"/>
            <a:ext cx="6417469" cy="6086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60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Coordinates with procurement, D&amp;D, and QA for accurate technical bids.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7554873" y="1611392"/>
            <a:ext cx="3449241" cy="2971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505468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Sales &amp; Marketing Department</a:t>
            </a:r>
            <a:endParaRPr lang="en-US" sz="185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7554873" y="2098715"/>
            <a:ext cx="6417469" cy="6086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60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Our Sales &amp; Marketing team is vital for driving business growth, customer engagement, and brand visibility.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7554873" y="2878455"/>
            <a:ext cx="6417469" cy="304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60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Builds strategic partnerships across Defence, Aerospace, and DRDO.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7554873" y="3249335"/>
            <a:ext cx="6417469" cy="304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60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Responsible for CRM, new client onboarding, and market analysis.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7554873" y="3620214"/>
            <a:ext cx="6417469" cy="304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60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Participates in industry expos and technology forums.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665678" y="5003840"/>
            <a:ext cx="3349943" cy="2971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505468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Design &amp; Development (D&amp;D)</a:t>
            </a:r>
            <a:endParaRPr lang="en-US" sz="185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665678" y="5491163"/>
            <a:ext cx="6417469" cy="6086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60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The core of our engineering innovation, driving customized and indigenous solutions from conception to testing.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665678" y="6270903"/>
            <a:ext cx="6417469" cy="6086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60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Covers entire product lifecycle: Design → Simulation → Fabrication → Testing.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 14"/>
          <p:cNvSpPr/>
          <p:nvPr/>
        </p:nvSpPr>
        <p:spPr>
          <a:xfrm>
            <a:off x="665678" y="6946106"/>
            <a:ext cx="6417469" cy="304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60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Specializes in RF design, Embedded systems, and Mechanical CAD.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 15"/>
          <p:cNvSpPr/>
          <p:nvPr/>
        </p:nvSpPr>
        <p:spPr>
          <a:xfrm>
            <a:off x="665678" y="7316986"/>
            <a:ext cx="6417469" cy="304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60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Delivers MIL-STD and IPC compliant solutions.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7554873" y="5003840"/>
            <a:ext cx="3098006" cy="2971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505468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IT Solutions &amp; E-Commerce</a:t>
            </a:r>
            <a:endParaRPr lang="en-US" sz="185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 17"/>
          <p:cNvSpPr/>
          <p:nvPr/>
        </p:nvSpPr>
        <p:spPr>
          <a:xfrm>
            <a:off x="7554873" y="5491163"/>
            <a:ext cx="6417469" cy="6086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60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Investing in IT innovation to streamline operations and enhance material sourcing.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 18"/>
          <p:cNvSpPr/>
          <p:nvPr/>
        </p:nvSpPr>
        <p:spPr>
          <a:xfrm>
            <a:off x="7554873" y="6270903"/>
            <a:ext cx="6417469" cy="304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60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Developing e-commerce for critical material sourcing.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ext 19"/>
          <p:cNvSpPr/>
          <p:nvPr/>
        </p:nvSpPr>
        <p:spPr>
          <a:xfrm>
            <a:off x="7554873" y="6641783"/>
            <a:ext cx="6417469" cy="304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60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Offering custom technical support through the platform.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Text 20"/>
          <p:cNvSpPr/>
          <p:nvPr/>
        </p:nvSpPr>
        <p:spPr>
          <a:xfrm>
            <a:off x="7554873" y="7012662"/>
            <a:ext cx="6417469" cy="304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50"/>
              </a:lnSpc>
              <a:buSzPct val="100000"/>
              <a:buChar char="•"/>
            </a:pPr>
            <a:r>
              <a:rPr lang="en-US" sz="160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Building IDMS for unified workflow, HR, and inventory management.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D09FDDF9-62A0-3F0F-E0DB-7F1CA25D84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79706" y="7414189"/>
            <a:ext cx="2339543" cy="815411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A89EC7A0-0ECD-4ABD-A083-759EB78A87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19" y="107577"/>
            <a:ext cx="1926850" cy="60204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45845"/>
            <a:ext cx="1151536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05468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Manpower Department: Bridging Skill Gaps</a:t>
            </a:r>
            <a:endParaRPr lang="en-US" sz="44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2208252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Tiranga Aerospace actively addresses the industry's skill gap by supplying highly trained technical manpower, fostering a skilled workforce for the future.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189208"/>
            <a:ext cx="566976" cy="56697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644253" y="3323868"/>
            <a:ext cx="344269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5B5F71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Scaling Talent Acquisition</a:t>
            </a: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1644253" y="3814286"/>
            <a:ext cx="552914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We aim to supply over </a:t>
            </a:r>
            <a:r>
              <a:rPr lang="en-US" sz="1750" b="1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500 skilled professionals</a:t>
            </a:r>
            <a:r>
              <a:rPr lang="en-US" sz="17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 annually, meeting critical industry demands with a robust talent pipeline.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6884" y="3189208"/>
            <a:ext cx="566976" cy="56697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8307348" y="33238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5B5F71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Diverse Skill Pool</a:t>
            </a: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5"/>
          <p:cNvSpPr/>
          <p:nvPr/>
        </p:nvSpPr>
        <p:spPr>
          <a:xfrm>
            <a:off x="8307348" y="3814286"/>
            <a:ext cx="552926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Our talent pool encompasses qualified </a:t>
            </a:r>
            <a:r>
              <a:rPr lang="en-US" sz="1750" b="1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ITI, Diploma, and BE graduates</a:t>
            </a:r>
            <a:r>
              <a:rPr lang="en-US" sz="17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, ensuring a wide range of technical expertise and specializations.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5469969"/>
            <a:ext cx="566976" cy="566976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644253" y="56046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5B5F71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Flexible Engagement</a:t>
            </a: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 7"/>
          <p:cNvSpPr/>
          <p:nvPr/>
        </p:nvSpPr>
        <p:spPr>
          <a:xfrm>
            <a:off x="1644253" y="6095048"/>
            <a:ext cx="552914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We offer adaptable engagement models, including </a:t>
            </a:r>
            <a:r>
              <a:rPr lang="en-US" sz="1750" b="1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project-based or hourly contracts</a:t>
            </a:r>
            <a:r>
              <a:rPr lang="en-US" sz="17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, tailored to meet diverse client requirements efficiently.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56884" y="5469969"/>
            <a:ext cx="566976" cy="566976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8307348" y="5604629"/>
            <a:ext cx="348865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5B5F71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Industry-Academia Bridge</a:t>
            </a: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 9"/>
          <p:cNvSpPr/>
          <p:nvPr/>
        </p:nvSpPr>
        <p:spPr>
          <a:xfrm>
            <a:off x="8307348" y="6095048"/>
            <a:ext cx="552926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We actively bridge academia and industry through comprehensive </a:t>
            </a:r>
            <a:r>
              <a:rPr lang="en-US" sz="1750" b="1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practical training programs</a:t>
            </a:r>
            <a:r>
              <a:rPr lang="en-US" sz="175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, preparing graduates for real-world challenges.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2E38B59B-CA5D-6055-C34E-5B07487D629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90857" y="7322216"/>
            <a:ext cx="2339543" cy="81541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5213DE7-09DC-4CE4-AD68-07E87393D7D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19" y="107577"/>
            <a:ext cx="1926850" cy="60204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13503" y="720447"/>
            <a:ext cx="8146613" cy="528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b="1" dirty="0">
                <a:solidFill>
                  <a:srgbClr val="505468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Organizational Flow: Leadership &amp; Teams</a:t>
            </a:r>
            <a:endParaRPr lang="en-US" sz="33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428744" y="1262218"/>
            <a:ext cx="13772912" cy="1959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Our structured hierarchy ensures seamless collaboration and clear lines of responsibility, fostering innovation and efficiency across all departments.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hape 2"/>
          <p:cNvSpPr/>
          <p:nvPr/>
        </p:nvSpPr>
        <p:spPr>
          <a:xfrm>
            <a:off x="428744" y="1443871"/>
            <a:ext cx="13772912" cy="1524714"/>
          </a:xfrm>
          <a:prstGeom prst="roundRect">
            <a:avLst>
              <a:gd name="adj" fmla="val 3375"/>
            </a:avLst>
          </a:prstGeom>
          <a:noFill/>
          <a:ln w="15240">
            <a:solidFill>
              <a:srgbClr val="C8C9CF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443984" y="1459111"/>
            <a:ext cx="13742432" cy="367546"/>
          </a:xfrm>
          <a:prstGeom prst="roundRect">
            <a:avLst>
              <a:gd name="adj" fmla="val 9025"/>
            </a:avLst>
          </a:prstGeom>
          <a:solidFill>
            <a:srgbClr val="E2E3E9"/>
          </a:solidFill>
          <a:ln/>
        </p:spPr>
      </p:sp>
      <p:sp>
        <p:nvSpPr>
          <p:cNvPr id="6" name="Text 4"/>
          <p:cNvSpPr/>
          <p:nvPr/>
        </p:nvSpPr>
        <p:spPr>
          <a:xfrm>
            <a:off x="7223284" y="1524238"/>
            <a:ext cx="183713" cy="2296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1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566499" y="1949172"/>
            <a:ext cx="13497401" cy="2449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Proprietor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566499" y="2267545"/>
            <a:ext cx="13497401" cy="2449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b="1" dirty="0">
                <a:solidFill>
                  <a:srgbClr val="000000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Amaravathi</a:t>
            </a:r>
            <a:r>
              <a:rPr 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 M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566499" y="2585918"/>
            <a:ext cx="13497401" cy="2449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Strategic vision and overall company direction.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Shape 8"/>
          <p:cNvSpPr/>
          <p:nvPr/>
        </p:nvSpPr>
        <p:spPr>
          <a:xfrm>
            <a:off x="428744" y="3106341"/>
            <a:ext cx="13772912" cy="1141928"/>
          </a:xfrm>
          <a:prstGeom prst="roundRect">
            <a:avLst>
              <a:gd name="adj" fmla="val 4506"/>
            </a:avLst>
          </a:prstGeom>
          <a:solidFill>
            <a:srgbClr val="E2E3E9"/>
          </a:solidFill>
          <a:ln w="7620">
            <a:solidFill>
              <a:srgbClr val="C8C9CF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558879" y="3236476"/>
            <a:ext cx="13512641" cy="2449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Chief Operating Officer (COO)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558879" y="3554849"/>
            <a:ext cx="13512641" cy="2449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b="1" dirty="0">
                <a:solidFill>
                  <a:srgbClr val="000000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Mallikarjun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558879" y="3873222"/>
            <a:ext cx="13512641" cy="2449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Oversees daily operations and departmental coordination.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Shape 12"/>
          <p:cNvSpPr/>
          <p:nvPr/>
        </p:nvSpPr>
        <p:spPr>
          <a:xfrm>
            <a:off x="428744" y="4523780"/>
            <a:ext cx="4344829" cy="1091565"/>
          </a:xfrm>
          <a:prstGeom prst="roundRect">
            <a:avLst>
              <a:gd name="adj" fmla="val 6702"/>
            </a:avLst>
          </a:prstGeom>
          <a:noFill/>
          <a:ln w="15240">
            <a:solidFill>
              <a:srgbClr val="C8C9CF"/>
            </a:solidFill>
            <a:prstDash val="solid"/>
          </a:ln>
        </p:spPr>
      </p:sp>
      <p:pic>
        <p:nvPicPr>
          <p:cNvPr id="1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504" y="4523780"/>
            <a:ext cx="60960" cy="1091565"/>
          </a:xfrm>
          <a:prstGeom prst="rect">
            <a:avLst/>
          </a:prstGeom>
        </p:spPr>
      </p:pic>
      <p:sp>
        <p:nvSpPr>
          <p:cNvPr id="16" name="Text 13"/>
          <p:cNvSpPr/>
          <p:nvPr/>
        </p:nvSpPr>
        <p:spPr>
          <a:xfrm>
            <a:off x="612219" y="4661535"/>
            <a:ext cx="1563291" cy="1913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b="1" dirty="0">
                <a:solidFill>
                  <a:srgbClr val="000000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Backend (Operations)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 14"/>
          <p:cNvSpPr/>
          <p:nvPr/>
        </p:nvSpPr>
        <p:spPr>
          <a:xfrm>
            <a:off x="612219" y="4975384"/>
            <a:ext cx="4023598" cy="1959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400" b="1" dirty="0">
                <a:solidFill>
                  <a:srgbClr val="000000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Shruthi B S</a:t>
            </a: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 (Executive Manager)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 15"/>
          <p:cNvSpPr/>
          <p:nvPr/>
        </p:nvSpPr>
        <p:spPr>
          <a:xfrm>
            <a:off x="612219" y="5281613"/>
            <a:ext cx="4023598" cy="1959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Manages business operations and tender processes.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Shape 16"/>
          <p:cNvSpPr/>
          <p:nvPr/>
        </p:nvSpPr>
        <p:spPr>
          <a:xfrm>
            <a:off x="428744" y="5737860"/>
            <a:ext cx="4344829" cy="1260039"/>
          </a:xfrm>
          <a:prstGeom prst="roundRect">
            <a:avLst>
              <a:gd name="adj" fmla="val 6702"/>
            </a:avLst>
          </a:prstGeom>
          <a:noFill/>
          <a:ln w="15240">
            <a:solidFill>
              <a:srgbClr val="C8C9CF"/>
            </a:solidFill>
            <a:prstDash val="solid"/>
          </a:ln>
        </p:spPr>
      </p:sp>
      <p:pic>
        <p:nvPicPr>
          <p:cNvPr id="20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503" y="5737860"/>
            <a:ext cx="70369" cy="1260039"/>
          </a:xfrm>
          <a:prstGeom prst="rect">
            <a:avLst/>
          </a:prstGeom>
        </p:spPr>
      </p:pic>
      <p:sp>
        <p:nvSpPr>
          <p:cNvPr id="21" name="Text 17"/>
          <p:cNvSpPr/>
          <p:nvPr/>
        </p:nvSpPr>
        <p:spPr>
          <a:xfrm>
            <a:off x="612219" y="5875615"/>
            <a:ext cx="1531382" cy="1913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b="1" dirty="0">
                <a:solidFill>
                  <a:srgbClr val="000000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HR Department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Text 18"/>
          <p:cNvSpPr/>
          <p:nvPr/>
        </p:nvSpPr>
        <p:spPr>
          <a:xfrm>
            <a:off x="612219" y="6189464"/>
            <a:ext cx="4023598" cy="1959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400" b="1" dirty="0">
                <a:solidFill>
                  <a:srgbClr val="000000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Bharath B R</a:t>
            </a: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 (HR Manager)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Text 19"/>
          <p:cNvSpPr/>
          <p:nvPr/>
        </p:nvSpPr>
        <p:spPr>
          <a:xfrm>
            <a:off x="612219" y="6495693"/>
            <a:ext cx="4023598" cy="1959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Focuses on talent acquisition, development, and </a:t>
            </a:r>
          </a:p>
          <a:p>
            <a:pPr marL="0" indent="0" algn="l">
              <a:lnSpc>
                <a:spcPts val="15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welfare.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Shape 20"/>
          <p:cNvSpPr/>
          <p:nvPr/>
        </p:nvSpPr>
        <p:spPr>
          <a:xfrm>
            <a:off x="5080040" y="4523780"/>
            <a:ext cx="4344829" cy="1397794"/>
          </a:xfrm>
          <a:prstGeom prst="roundRect">
            <a:avLst>
              <a:gd name="adj" fmla="val 5233"/>
            </a:avLst>
          </a:prstGeom>
          <a:noFill/>
          <a:ln w="15240">
            <a:solidFill>
              <a:srgbClr val="C8C9CF"/>
            </a:solidFill>
            <a:prstDash val="solid"/>
          </a:ln>
        </p:spPr>
      </p:sp>
      <p:pic>
        <p:nvPicPr>
          <p:cNvPr id="25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4800" y="4523780"/>
            <a:ext cx="60960" cy="1397794"/>
          </a:xfrm>
          <a:prstGeom prst="rect">
            <a:avLst/>
          </a:prstGeom>
        </p:spPr>
      </p:pic>
      <p:sp>
        <p:nvSpPr>
          <p:cNvPr id="26" name="Text 21"/>
          <p:cNvSpPr/>
          <p:nvPr/>
        </p:nvSpPr>
        <p:spPr>
          <a:xfrm>
            <a:off x="5263515" y="4661535"/>
            <a:ext cx="1531382" cy="1913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b="1" dirty="0">
                <a:solidFill>
                  <a:srgbClr val="000000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Sales Department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Text 22"/>
          <p:cNvSpPr/>
          <p:nvPr/>
        </p:nvSpPr>
        <p:spPr>
          <a:xfrm>
            <a:off x="5263515" y="4975384"/>
            <a:ext cx="4023598" cy="1959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Leads: </a:t>
            </a:r>
            <a:r>
              <a:rPr lang="en-US" sz="1400" b="1" dirty="0">
                <a:solidFill>
                  <a:srgbClr val="000000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Geetha A V</a:t>
            </a: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, </a:t>
            </a:r>
            <a:r>
              <a:rPr lang="en-US" sz="1400" b="1" dirty="0">
                <a:solidFill>
                  <a:srgbClr val="000000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Prajwal S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Text 23"/>
          <p:cNvSpPr/>
          <p:nvPr/>
        </p:nvSpPr>
        <p:spPr>
          <a:xfrm>
            <a:off x="5263515" y="5281613"/>
            <a:ext cx="4023598" cy="1959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Drives client engagement and business growth.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Text 24"/>
          <p:cNvSpPr/>
          <p:nvPr/>
        </p:nvSpPr>
        <p:spPr>
          <a:xfrm>
            <a:off x="5263515" y="5587841"/>
            <a:ext cx="4023598" cy="1959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Trainee Engineers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Shape 25"/>
          <p:cNvSpPr/>
          <p:nvPr/>
        </p:nvSpPr>
        <p:spPr>
          <a:xfrm>
            <a:off x="5080040" y="6044089"/>
            <a:ext cx="4344829" cy="1397794"/>
          </a:xfrm>
          <a:prstGeom prst="roundRect">
            <a:avLst>
              <a:gd name="adj" fmla="val 5233"/>
            </a:avLst>
          </a:prstGeom>
          <a:noFill/>
          <a:ln w="15240">
            <a:solidFill>
              <a:srgbClr val="C8C9CF"/>
            </a:solidFill>
            <a:prstDash val="solid"/>
          </a:ln>
        </p:spPr>
      </p:sp>
      <p:pic>
        <p:nvPicPr>
          <p:cNvPr id="31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4800" y="6044089"/>
            <a:ext cx="60960" cy="1397794"/>
          </a:xfrm>
          <a:prstGeom prst="rect">
            <a:avLst/>
          </a:prstGeom>
        </p:spPr>
      </p:pic>
      <p:sp>
        <p:nvSpPr>
          <p:cNvPr id="32" name="Text 26"/>
          <p:cNvSpPr/>
          <p:nvPr/>
        </p:nvSpPr>
        <p:spPr>
          <a:xfrm>
            <a:off x="5263515" y="6181844"/>
            <a:ext cx="1531382" cy="1913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b="1" dirty="0">
                <a:solidFill>
                  <a:srgbClr val="000000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IT Department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Text 27"/>
          <p:cNvSpPr/>
          <p:nvPr/>
        </p:nvSpPr>
        <p:spPr>
          <a:xfrm>
            <a:off x="5263515" y="6495693"/>
            <a:ext cx="4023598" cy="1959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Leads: </a:t>
            </a:r>
            <a:r>
              <a:rPr 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Guruprasad M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Text 28"/>
          <p:cNvSpPr/>
          <p:nvPr/>
        </p:nvSpPr>
        <p:spPr>
          <a:xfrm>
            <a:off x="5263515" y="6801922"/>
            <a:ext cx="4023598" cy="1959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Support: </a:t>
            </a:r>
            <a:r>
              <a:rPr 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Swathi N</a:t>
            </a:r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, </a:t>
            </a:r>
            <a:r>
              <a:rPr 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Brinda S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Text 29"/>
          <p:cNvSpPr/>
          <p:nvPr/>
        </p:nvSpPr>
        <p:spPr>
          <a:xfrm>
            <a:off x="5263515" y="7108150"/>
            <a:ext cx="4023598" cy="1959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Trainee Engineers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Shape 30"/>
          <p:cNvSpPr/>
          <p:nvPr/>
        </p:nvSpPr>
        <p:spPr>
          <a:xfrm>
            <a:off x="9731335" y="4523780"/>
            <a:ext cx="4653738" cy="1397794"/>
          </a:xfrm>
          <a:prstGeom prst="roundRect">
            <a:avLst>
              <a:gd name="adj" fmla="val 5233"/>
            </a:avLst>
          </a:prstGeom>
          <a:noFill/>
          <a:ln w="15240">
            <a:solidFill>
              <a:srgbClr val="C8C9CF"/>
            </a:solidFill>
            <a:prstDash val="solid"/>
          </a:ln>
        </p:spPr>
      </p:sp>
      <p:pic>
        <p:nvPicPr>
          <p:cNvPr id="37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6095" y="4523780"/>
            <a:ext cx="60960" cy="1397794"/>
          </a:xfrm>
          <a:prstGeom prst="rect">
            <a:avLst/>
          </a:prstGeom>
        </p:spPr>
      </p:pic>
      <p:sp>
        <p:nvSpPr>
          <p:cNvPr id="38" name="Text 31"/>
          <p:cNvSpPr/>
          <p:nvPr/>
        </p:nvSpPr>
        <p:spPr>
          <a:xfrm>
            <a:off x="9914811" y="4661535"/>
            <a:ext cx="2156698" cy="1913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b="1" dirty="0">
                <a:solidFill>
                  <a:srgbClr val="000000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Design &amp; Development (D&amp;D)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Text 32"/>
          <p:cNvSpPr/>
          <p:nvPr/>
        </p:nvSpPr>
        <p:spPr>
          <a:xfrm>
            <a:off x="9914811" y="4975384"/>
            <a:ext cx="4164211" cy="1959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400" b="1" dirty="0">
                <a:solidFill>
                  <a:srgbClr val="000000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Siddhalingesha (Siddu)</a:t>
            </a: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 (Technical Project Manager)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Text 33"/>
          <p:cNvSpPr/>
          <p:nvPr/>
        </p:nvSpPr>
        <p:spPr>
          <a:xfrm>
            <a:off x="9914811" y="5281613"/>
            <a:ext cx="4164211" cy="1959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Innovates and develops customized solutions.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" name="Text 34"/>
          <p:cNvSpPr/>
          <p:nvPr/>
        </p:nvSpPr>
        <p:spPr>
          <a:xfrm>
            <a:off x="9914811" y="5587841"/>
            <a:ext cx="4164211" cy="1959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00"/>
              </a:lnSpc>
              <a:buSzPct val="100000"/>
              <a:buChar char="•"/>
            </a:pP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Trainee Engineers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2" name="Shape 35"/>
          <p:cNvSpPr/>
          <p:nvPr/>
        </p:nvSpPr>
        <p:spPr>
          <a:xfrm>
            <a:off x="9731334" y="6044089"/>
            <a:ext cx="4653737" cy="1091565"/>
          </a:xfrm>
          <a:prstGeom prst="roundRect">
            <a:avLst>
              <a:gd name="adj" fmla="val 6702"/>
            </a:avLst>
          </a:prstGeom>
          <a:noFill/>
          <a:ln w="15240">
            <a:solidFill>
              <a:srgbClr val="C8C9CF"/>
            </a:solidFill>
            <a:prstDash val="solid"/>
          </a:ln>
        </p:spPr>
      </p:sp>
      <p:pic>
        <p:nvPicPr>
          <p:cNvPr id="43" name="Image 5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6095" y="6044089"/>
            <a:ext cx="60960" cy="1091565"/>
          </a:xfrm>
          <a:prstGeom prst="rect">
            <a:avLst/>
          </a:prstGeom>
        </p:spPr>
      </p:pic>
      <p:sp>
        <p:nvSpPr>
          <p:cNvPr id="44" name="Text 36"/>
          <p:cNvSpPr/>
          <p:nvPr/>
        </p:nvSpPr>
        <p:spPr>
          <a:xfrm>
            <a:off x="9914811" y="6181844"/>
            <a:ext cx="1531382" cy="1913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b="1" dirty="0">
                <a:solidFill>
                  <a:srgbClr val="000000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Engineering Interns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5" name="Text 37"/>
          <p:cNvSpPr/>
          <p:nvPr/>
        </p:nvSpPr>
        <p:spPr>
          <a:xfrm>
            <a:off x="9989403" y="6495693"/>
            <a:ext cx="4164211" cy="1959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Report to respective departmental leads.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6" name="Text 38"/>
          <p:cNvSpPr/>
          <p:nvPr/>
        </p:nvSpPr>
        <p:spPr>
          <a:xfrm>
            <a:off x="9976096" y="6813863"/>
            <a:ext cx="4164211" cy="1959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Gain hands-on experience and contribute to projects.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7" name="Text 39"/>
          <p:cNvSpPr/>
          <p:nvPr/>
        </p:nvSpPr>
        <p:spPr>
          <a:xfrm>
            <a:off x="474464" y="7626631"/>
            <a:ext cx="13772912" cy="1959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This organizational flow highlights our commitment to structured leadership and collaborative teamwork, ensuring every role contributes </a:t>
            </a:r>
          </a:p>
          <a:p>
            <a:pPr marL="0" indent="0" algn="l">
              <a:lnSpc>
                <a:spcPts val="15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effectively to our mission.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14DE10CA-5C5B-87A7-4CB8-59EC90AB2A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823903" y="7677234"/>
            <a:ext cx="1706668" cy="474537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EADE12B1-74DF-4F70-A237-B011DD87AFF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19" y="107577"/>
            <a:ext cx="1926850" cy="60204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74821" y="751643"/>
            <a:ext cx="4894302" cy="5851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650" dirty="0">
                <a:solidFill>
                  <a:srgbClr val="505468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Our Competitive Edge</a:t>
            </a:r>
            <a:endParaRPr lang="en-US" sz="36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474821" y="1427656"/>
            <a:ext cx="8194358" cy="4343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60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Tiranga Aerospace stands out through its commitment to indigenous innovation, robust R&amp;D, and strategic partnerships, driving self-reliance in defence and aerospace.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821" y="2053471"/>
            <a:ext cx="8194358" cy="60960"/>
          </a:xfrm>
          <a:prstGeom prst="rect">
            <a:avLst/>
          </a:prstGeom>
        </p:spPr>
      </p:pic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68522" y="1865233"/>
            <a:ext cx="406956" cy="406956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4490561" y="1966913"/>
            <a:ext cx="162758" cy="2034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FFFFFF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1</a:t>
            </a:r>
            <a:endParaRPr lang="en-US" sz="12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 3"/>
          <p:cNvSpPr/>
          <p:nvPr/>
        </p:nvSpPr>
        <p:spPr>
          <a:xfrm>
            <a:off x="625673" y="2439868"/>
            <a:ext cx="1763435" cy="2120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2000" b="1" dirty="0">
                <a:solidFill>
                  <a:srgbClr val="5B5F71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Indigenous Innovation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625613" y="2789396"/>
            <a:ext cx="7892653" cy="4343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60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Pioneering </a:t>
            </a:r>
            <a:r>
              <a:rPr lang="en-US" sz="1600" b="1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'Make in India'</a:t>
            </a:r>
            <a:r>
              <a:rPr lang="en-US" sz="160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 solutions, we deliver customized, cutting-edge technology tailored for national defence requirements.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821" y="3610332"/>
            <a:ext cx="8194358" cy="60960"/>
          </a:xfrm>
          <a:prstGeom prst="rect">
            <a:avLst/>
          </a:prstGeom>
        </p:spPr>
      </p:pic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68522" y="3422094"/>
            <a:ext cx="406956" cy="406956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4490561" y="3523774"/>
            <a:ext cx="162758" cy="2034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FFFFFF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2</a:t>
            </a:r>
            <a:endParaRPr lang="en-US" sz="12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 6"/>
          <p:cNvSpPr/>
          <p:nvPr/>
        </p:nvSpPr>
        <p:spPr>
          <a:xfrm>
            <a:off x="625673" y="3964781"/>
            <a:ext cx="2366010" cy="2120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b="1" dirty="0">
                <a:solidFill>
                  <a:srgbClr val="5B5F71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Advanced R&amp;D &amp; Compliance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 7"/>
          <p:cNvSpPr/>
          <p:nvPr/>
        </p:nvSpPr>
        <p:spPr>
          <a:xfrm>
            <a:off x="625673" y="4327735"/>
            <a:ext cx="7892653" cy="4343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60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Our D&amp;D team ensures innovation from concept to testing, adhering strictly to </a:t>
            </a:r>
            <a:r>
              <a:rPr lang="en-US" sz="1600" b="1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MIL-STD and IPC compliance</a:t>
            </a:r>
            <a:r>
              <a:rPr lang="en-US" sz="160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 for superior quality.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" name="Image 5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821" y="5167193"/>
            <a:ext cx="8194358" cy="60960"/>
          </a:xfrm>
          <a:prstGeom prst="rect">
            <a:avLst/>
          </a:prstGeom>
        </p:spPr>
      </p:pic>
      <p:pic>
        <p:nvPicPr>
          <p:cNvPr id="16" name="Image 6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68522" y="4978956"/>
            <a:ext cx="406956" cy="406956"/>
          </a:xfrm>
          <a:prstGeom prst="rect">
            <a:avLst/>
          </a:prstGeom>
        </p:spPr>
      </p:pic>
      <p:sp>
        <p:nvSpPr>
          <p:cNvPr id="17" name="Text 8"/>
          <p:cNvSpPr/>
          <p:nvPr/>
        </p:nvSpPr>
        <p:spPr>
          <a:xfrm>
            <a:off x="4490561" y="5080635"/>
            <a:ext cx="162758" cy="2034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FFFFFF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3</a:t>
            </a:r>
            <a:endParaRPr lang="en-US" sz="12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 9"/>
          <p:cNvSpPr/>
          <p:nvPr/>
        </p:nvSpPr>
        <p:spPr>
          <a:xfrm>
            <a:off x="625673" y="5521642"/>
            <a:ext cx="2535555" cy="2120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b="1" dirty="0">
                <a:solidFill>
                  <a:srgbClr val="5B5F71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Skilled Workforce Development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 10"/>
          <p:cNvSpPr/>
          <p:nvPr/>
        </p:nvSpPr>
        <p:spPr>
          <a:xfrm>
            <a:off x="625673" y="5881777"/>
            <a:ext cx="7892653" cy="2171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60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We bridge industry skill gaps by supplying highly trained </a:t>
            </a:r>
            <a:r>
              <a:rPr lang="en-US" sz="1600" b="1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ITI, Diploma, and </a:t>
            </a:r>
          </a:p>
          <a:p>
            <a:pPr marL="0" indent="0" algn="l">
              <a:lnSpc>
                <a:spcPts val="1700"/>
              </a:lnSpc>
              <a:buNone/>
            </a:pPr>
            <a:r>
              <a:rPr lang="en-US" sz="1600" b="1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BE graduates</a:t>
            </a:r>
            <a:r>
              <a:rPr lang="en-US" sz="160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, fostering a future-ready workforce.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" name="Image 7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821" y="6506885"/>
            <a:ext cx="8194358" cy="60960"/>
          </a:xfrm>
          <a:prstGeom prst="rect">
            <a:avLst/>
          </a:prstGeom>
        </p:spPr>
      </p:pic>
      <p:pic>
        <p:nvPicPr>
          <p:cNvPr id="21" name="Image 8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68522" y="6318647"/>
            <a:ext cx="406956" cy="406956"/>
          </a:xfrm>
          <a:prstGeom prst="rect">
            <a:avLst/>
          </a:prstGeom>
        </p:spPr>
      </p:pic>
      <p:sp>
        <p:nvSpPr>
          <p:cNvPr id="22" name="Text 11"/>
          <p:cNvSpPr/>
          <p:nvPr/>
        </p:nvSpPr>
        <p:spPr>
          <a:xfrm>
            <a:off x="4490561" y="6420326"/>
            <a:ext cx="162758" cy="2034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FFFFFF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4</a:t>
            </a:r>
            <a:endParaRPr lang="en-US" sz="12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Text 12"/>
          <p:cNvSpPr/>
          <p:nvPr/>
        </p:nvSpPr>
        <p:spPr>
          <a:xfrm>
            <a:off x="625673" y="6861334"/>
            <a:ext cx="1856423" cy="2120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b="1" dirty="0">
                <a:solidFill>
                  <a:srgbClr val="5B5F71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Strategic Collaboration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Text 13"/>
          <p:cNvSpPr/>
          <p:nvPr/>
        </p:nvSpPr>
        <p:spPr>
          <a:xfrm>
            <a:off x="625673" y="7281626"/>
            <a:ext cx="7892653" cy="4343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60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Strong partnerships with Defence, Aerospace, and </a:t>
            </a:r>
            <a:r>
              <a:rPr lang="en-US" sz="1600" b="1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DRDO</a:t>
            </a:r>
            <a:r>
              <a:rPr lang="en-US" sz="160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 drive mutual growth, accelerating indigenous technology development.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F6B044A9-E04B-4B03-9641-4647D61CB47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19" y="107577"/>
            <a:ext cx="1926850" cy="60204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1405" y="773787"/>
            <a:ext cx="5686187" cy="6798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4250" b="1" dirty="0">
                <a:solidFill>
                  <a:srgbClr val="505468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Our Competitive Edge</a:t>
            </a:r>
            <a:endParaRPr lang="en-US" sz="425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61405" y="1888688"/>
            <a:ext cx="13107591" cy="3480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Tiranga Aerospace stands out through its unique advantages, ensuring superior service and cutting-edge solutions for our clients.</a:t>
            </a:r>
            <a:endParaRPr lang="en-US" sz="17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405" y="2481382"/>
            <a:ext cx="543878" cy="54387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577221" y="2610445"/>
            <a:ext cx="2886551" cy="3399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5B5F71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End-to-End Capability</a:t>
            </a:r>
            <a:endParaRPr lang="en-US" sz="21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1577221" y="3080861"/>
            <a:ext cx="5602010" cy="6960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From design to final production, all under one roof with valuable OEM support.</a:t>
            </a:r>
            <a:endParaRPr lang="en-US" sz="17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1169" y="2481382"/>
            <a:ext cx="543878" cy="54387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8266986" y="2610445"/>
            <a:ext cx="3337203" cy="3399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5B5F71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Complete Documentation</a:t>
            </a:r>
            <a:endParaRPr lang="en-US" sz="21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5"/>
          <p:cNvSpPr/>
          <p:nvPr/>
        </p:nvSpPr>
        <p:spPr>
          <a:xfrm>
            <a:off x="8266986" y="3080861"/>
            <a:ext cx="5602010" cy="6960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Serial traceability and comprehensive delivery records for full transparency.</a:t>
            </a:r>
            <a:endParaRPr lang="en-US" sz="17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1405" y="4320778"/>
            <a:ext cx="543878" cy="543878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577221" y="4449842"/>
            <a:ext cx="2719507" cy="3399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5B5F71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Agile Execution</a:t>
            </a:r>
            <a:endParaRPr lang="en-US" sz="21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 7"/>
          <p:cNvSpPr/>
          <p:nvPr/>
        </p:nvSpPr>
        <p:spPr>
          <a:xfrm>
            <a:off x="1577221" y="4920258"/>
            <a:ext cx="5602010" cy="6960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Quick turnaround with flexibility for custom changes and rapid deployment.</a:t>
            </a:r>
            <a:endParaRPr lang="en-US" sz="17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51169" y="4320778"/>
            <a:ext cx="543878" cy="543878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8266986" y="4449842"/>
            <a:ext cx="2998470" cy="3399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5B5F71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Defence-Grade Culture</a:t>
            </a:r>
            <a:endParaRPr lang="en-US" sz="21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 9"/>
          <p:cNvSpPr/>
          <p:nvPr/>
        </p:nvSpPr>
        <p:spPr>
          <a:xfrm>
            <a:off x="8266986" y="4920258"/>
            <a:ext cx="5602010" cy="6960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Precision, discipline, and accountability embedded in every process.</a:t>
            </a:r>
            <a:endParaRPr lang="en-US" sz="17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1405" y="6160175"/>
            <a:ext cx="543878" cy="543878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1577221" y="6289238"/>
            <a:ext cx="2858214" cy="3399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5B5F71"/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Post-Delivery Support</a:t>
            </a:r>
            <a:endParaRPr lang="en-US" sz="21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 11"/>
          <p:cNvSpPr/>
          <p:nvPr/>
        </p:nvSpPr>
        <p:spPr>
          <a:xfrm>
            <a:off x="1577221" y="6759654"/>
            <a:ext cx="5602010" cy="6960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5B5F71"/>
                </a:solidFill>
                <a:latin typeface="Arial" panose="020B0604020202020204" pitchFamily="34" charset="0"/>
                <a:ea typeface="Instrument Sans Medium" pitchFamily="34" charset="-122"/>
                <a:cs typeface="Arial" panose="020B0604020202020204" pitchFamily="34" charset="0"/>
              </a:rPr>
              <a:t>Dedicated onsite and post-delivery support for modifications, servicing, and technical assistance.</a:t>
            </a:r>
            <a:endParaRPr lang="en-US" sz="17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081FAE5A-0C08-B75B-04F0-2D1F5F95449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626166" y="7680912"/>
            <a:ext cx="2004234" cy="54868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D20C3D72-A158-437B-9239-F74AD61B58B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19" y="107577"/>
            <a:ext cx="1926850" cy="602047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896966"/>
            <a:ext cx="8557594" cy="423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4000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ea typeface="Instrument Sans Semi Bold" pitchFamily="34" charset="-122"/>
                <a:cs typeface="Arial" panose="020B0604020202020204" pitchFamily="34" charset="0"/>
              </a:rPr>
              <a:t>Products &amp; Operational Excellence</a:t>
            </a:r>
            <a:endParaRPr lang="en-US" sz="4000" b="1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37463" y="1037063"/>
            <a:ext cx="4315522" cy="4315522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4EFA1E4-A2C5-18EB-A5BD-B1BDD28E6077}"/>
              </a:ext>
            </a:extLst>
          </p:cNvPr>
          <p:cNvSpPr txBox="1"/>
          <p:nvPr/>
        </p:nvSpPr>
        <p:spPr>
          <a:xfrm>
            <a:off x="396835" y="1320712"/>
            <a:ext cx="9582501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Tiranga Aerospace offers a diverse range of products and solutions, underpinned by robust operational frameworks and certified quality management systems.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Product &amp; Solution Domains</a:t>
            </a:r>
            <a:endParaRPr lang="en-IN" sz="4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Specialized offerings for critical aerospace and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defence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applications:</a:t>
            </a: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Radar Systems: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Custom cable harnesses, RF test jigs.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SATCOM Modules: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MIL-grade RF cable assemblies, precision enclosures.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Antenna Support Systems: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Mechanical fabrication, waveguide assemblies.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RF Products: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LNAs, filters, power splitters, Ka-band units.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Raw Material Supply: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Delivered via Tiranga E-Mart, our dedicated sourcing platform.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96976B8-AF7F-F809-3B01-1FCE7B637505}"/>
              </a:ext>
            </a:extLst>
          </p:cNvPr>
          <p:cNvSpPr txBox="1"/>
          <p:nvPr/>
        </p:nvSpPr>
        <p:spPr>
          <a:xfrm>
            <a:off x="396835" y="5102930"/>
            <a:ext cx="9828831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Operational Highlights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Our operations adhere to the highest standards, ensuring efficiency and reliability: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On Time Delivery with scalable production capacity.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IDMS Tool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Centralized system for workflow, HR, and inventory control.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Integrated Workflow: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CAD → Simulation → Fabrication → Testing.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ISO 9001:2015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certified quality management systems.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C3F0CCD5-37F7-36D7-4203-123B1A96AD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26166" y="7680912"/>
            <a:ext cx="2004234" cy="5486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0A626BE-6AB1-4EC7-B7CE-7666461F415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19" y="107577"/>
            <a:ext cx="1926850" cy="60204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340</TotalTime>
  <Words>1301</Words>
  <Application>Microsoft Office PowerPoint</Application>
  <PresentationFormat>Custom</PresentationFormat>
  <Paragraphs>162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Calibri</vt:lpstr>
      <vt:lpstr>Arial</vt:lpstr>
      <vt:lpstr>Instrument Sans Semi Bold</vt:lpstr>
      <vt:lpstr>Instrument Sans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Ranveer Yadav</dc:creator>
  <cp:lastModifiedBy>Amrutha</cp:lastModifiedBy>
  <cp:revision>6</cp:revision>
  <dcterms:created xsi:type="dcterms:W3CDTF">2025-07-10T07:21:37Z</dcterms:created>
  <dcterms:modified xsi:type="dcterms:W3CDTF">2025-07-21T13:05:55Z</dcterms:modified>
</cp:coreProperties>
</file>